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314" r:id="rId2"/>
    <p:sldId id="312" r:id="rId3"/>
    <p:sldId id="311" r:id="rId4"/>
    <p:sldId id="305" r:id="rId5"/>
    <p:sldId id="304" r:id="rId6"/>
    <p:sldId id="313" r:id="rId7"/>
    <p:sldId id="297" r:id="rId8"/>
    <p:sldId id="299" r:id="rId9"/>
    <p:sldId id="300" r:id="rId10"/>
    <p:sldId id="301" r:id="rId11"/>
    <p:sldId id="302" r:id="rId12"/>
    <p:sldId id="303" r:id="rId13"/>
    <p:sldId id="317" r:id="rId14"/>
    <p:sldId id="318" r:id="rId15"/>
    <p:sldId id="316" r:id="rId1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B4"/>
    <a:srgbClr val="D5FBFA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88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2D848-310F-42A5-9C10-30F213D7668C}" type="datetimeFigureOut">
              <a:rPr lang="uk-UA" smtClean="0"/>
              <a:t>29.05.2024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9DEC8-BEC3-4693-8907-209CF903F44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1869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1038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2424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12143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1133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4903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191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2870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215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728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6915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8121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5249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DEC8-BEC3-4693-8907-209CF903F440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1797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53414" y="2898089"/>
            <a:ext cx="1048517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1F4E79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F4E79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06679"/>
            <a:ext cx="12192000" cy="719455"/>
          </a:xfrm>
          <a:custGeom>
            <a:avLst/>
            <a:gdLst/>
            <a:ahLst/>
            <a:cxnLst/>
            <a:rect l="l" t="t" r="r" b="b"/>
            <a:pathLst>
              <a:path w="12192000" h="719455">
                <a:moveTo>
                  <a:pt x="12192000" y="0"/>
                </a:moveTo>
                <a:lnTo>
                  <a:pt x="0" y="0"/>
                </a:lnTo>
                <a:lnTo>
                  <a:pt x="0" y="719328"/>
                </a:lnTo>
                <a:lnTo>
                  <a:pt x="12192000" y="719328"/>
                </a:lnTo>
                <a:lnTo>
                  <a:pt x="12192000" y="0"/>
                </a:lnTo>
                <a:close/>
              </a:path>
            </a:pathLst>
          </a:custGeom>
          <a:solidFill>
            <a:srgbClr val="DCEFF7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13747" y="173735"/>
            <a:ext cx="2665476" cy="585216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5052" y="173735"/>
            <a:ext cx="9296400" cy="585470"/>
          </a:xfrm>
          <a:custGeom>
            <a:avLst/>
            <a:gdLst/>
            <a:ahLst/>
            <a:cxnLst/>
            <a:rect l="l" t="t" r="r" b="b"/>
            <a:pathLst>
              <a:path w="9296400" h="585470">
                <a:moveTo>
                  <a:pt x="167640" y="292608"/>
                </a:moveTo>
                <a:lnTo>
                  <a:pt x="65557" y="0"/>
                </a:lnTo>
                <a:lnTo>
                  <a:pt x="0" y="0"/>
                </a:lnTo>
                <a:lnTo>
                  <a:pt x="102069" y="292608"/>
                </a:lnTo>
                <a:lnTo>
                  <a:pt x="0" y="585216"/>
                </a:lnTo>
                <a:lnTo>
                  <a:pt x="65557" y="585216"/>
                </a:lnTo>
                <a:lnTo>
                  <a:pt x="167640" y="292608"/>
                </a:lnTo>
                <a:close/>
              </a:path>
              <a:path w="9296400" h="585470">
                <a:moveTo>
                  <a:pt x="286512" y="292608"/>
                </a:moveTo>
                <a:lnTo>
                  <a:pt x="184442" y="0"/>
                </a:lnTo>
                <a:lnTo>
                  <a:pt x="118872" y="0"/>
                </a:lnTo>
                <a:lnTo>
                  <a:pt x="220941" y="292608"/>
                </a:lnTo>
                <a:lnTo>
                  <a:pt x="118872" y="585216"/>
                </a:lnTo>
                <a:lnTo>
                  <a:pt x="184442" y="585216"/>
                </a:lnTo>
                <a:lnTo>
                  <a:pt x="286512" y="292608"/>
                </a:lnTo>
                <a:close/>
              </a:path>
              <a:path w="9296400" h="585470">
                <a:moveTo>
                  <a:pt x="403860" y="292608"/>
                </a:moveTo>
                <a:lnTo>
                  <a:pt x="301790" y="0"/>
                </a:lnTo>
                <a:lnTo>
                  <a:pt x="236220" y="0"/>
                </a:lnTo>
                <a:lnTo>
                  <a:pt x="338289" y="292608"/>
                </a:lnTo>
                <a:lnTo>
                  <a:pt x="236220" y="585216"/>
                </a:lnTo>
                <a:lnTo>
                  <a:pt x="301790" y="585216"/>
                </a:lnTo>
                <a:lnTo>
                  <a:pt x="403860" y="292608"/>
                </a:lnTo>
                <a:close/>
              </a:path>
              <a:path w="9296400" h="585470">
                <a:moveTo>
                  <a:pt x="9296400" y="0"/>
                </a:moveTo>
                <a:lnTo>
                  <a:pt x="9235440" y="0"/>
                </a:lnTo>
                <a:lnTo>
                  <a:pt x="9235440" y="585216"/>
                </a:lnTo>
                <a:lnTo>
                  <a:pt x="9296400" y="585216"/>
                </a:lnTo>
                <a:lnTo>
                  <a:pt x="9296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98265" y="1613801"/>
            <a:ext cx="3229441" cy="69060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7812023" y="1627631"/>
            <a:ext cx="3152140" cy="612775"/>
          </a:xfrm>
          <a:custGeom>
            <a:avLst/>
            <a:gdLst/>
            <a:ahLst/>
            <a:cxnLst/>
            <a:rect l="l" t="t" r="r" b="b"/>
            <a:pathLst>
              <a:path w="3152140" h="612775">
                <a:moveTo>
                  <a:pt x="3106674" y="0"/>
                </a:moveTo>
                <a:lnTo>
                  <a:pt x="44957" y="0"/>
                </a:lnTo>
                <a:lnTo>
                  <a:pt x="27432" y="3524"/>
                </a:lnTo>
                <a:lnTo>
                  <a:pt x="13144" y="13144"/>
                </a:lnTo>
                <a:lnTo>
                  <a:pt x="3524" y="27431"/>
                </a:lnTo>
                <a:lnTo>
                  <a:pt x="0" y="44957"/>
                </a:lnTo>
                <a:lnTo>
                  <a:pt x="0" y="567689"/>
                </a:lnTo>
                <a:lnTo>
                  <a:pt x="3524" y="585215"/>
                </a:lnTo>
                <a:lnTo>
                  <a:pt x="13144" y="599503"/>
                </a:lnTo>
                <a:lnTo>
                  <a:pt x="27431" y="609123"/>
                </a:lnTo>
                <a:lnTo>
                  <a:pt x="44957" y="612647"/>
                </a:lnTo>
                <a:lnTo>
                  <a:pt x="3106674" y="612647"/>
                </a:lnTo>
                <a:lnTo>
                  <a:pt x="3124200" y="609123"/>
                </a:lnTo>
                <a:lnTo>
                  <a:pt x="3138487" y="599503"/>
                </a:lnTo>
                <a:lnTo>
                  <a:pt x="3148107" y="585215"/>
                </a:lnTo>
                <a:lnTo>
                  <a:pt x="3151631" y="567689"/>
                </a:lnTo>
                <a:lnTo>
                  <a:pt x="3151631" y="44957"/>
                </a:lnTo>
                <a:lnTo>
                  <a:pt x="3148107" y="27431"/>
                </a:lnTo>
                <a:lnTo>
                  <a:pt x="3138487" y="13144"/>
                </a:lnTo>
                <a:lnTo>
                  <a:pt x="3124200" y="3524"/>
                </a:lnTo>
                <a:lnTo>
                  <a:pt x="3106674" y="0"/>
                </a:lnTo>
                <a:close/>
              </a:path>
            </a:pathLst>
          </a:custGeom>
          <a:solidFill>
            <a:srgbClr val="385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812023" y="1627631"/>
            <a:ext cx="3152140" cy="612775"/>
          </a:xfrm>
          <a:custGeom>
            <a:avLst/>
            <a:gdLst/>
            <a:ahLst/>
            <a:cxnLst/>
            <a:rect l="l" t="t" r="r" b="b"/>
            <a:pathLst>
              <a:path w="3152140" h="612775">
                <a:moveTo>
                  <a:pt x="0" y="44957"/>
                </a:moveTo>
                <a:lnTo>
                  <a:pt x="3524" y="27431"/>
                </a:lnTo>
                <a:lnTo>
                  <a:pt x="13144" y="13144"/>
                </a:lnTo>
                <a:lnTo>
                  <a:pt x="27432" y="3524"/>
                </a:lnTo>
                <a:lnTo>
                  <a:pt x="44957" y="0"/>
                </a:lnTo>
                <a:lnTo>
                  <a:pt x="3106674" y="0"/>
                </a:lnTo>
                <a:lnTo>
                  <a:pt x="3124200" y="3524"/>
                </a:lnTo>
                <a:lnTo>
                  <a:pt x="3138487" y="13144"/>
                </a:lnTo>
                <a:lnTo>
                  <a:pt x="3148107" y="27431"/>
                </a:lnTo>
                <a:lnTo>
                  <a:pt x="3151631" y="44957"/>
                </a:lnTo>
                <a:lnTo>
                  <a:pt x="3151631" y="567689"/>
                </a:lnTo>
                <a:lnTo>
                  <a:pt x="3148107" y="585215"/>
                </a:lnTo>
                <a:lnTo>
                  <a:pt x="3138487" y="599503"/>
                </a:lnTo>
                <a:lnTo>
                  <a:pt x="3124200" y="609123"/>
                </a:lnTo>
                <a:lnTo>
                  <a:pt x="3106674" y="612647"/>
                </a:lnTo>
                <a:lnTo>
                  <a:pt x="44957" y="612647"/>
                </a:lnTo>
                <a:lnTo>
                  <a:pt x="27431" y="609123"/>
                </a:lnTo>
                <a:lnTo>
                  <a:pt x="13144" y="599503"/>
                </a:lnTo>
                <a:lnTo>
                  <a:pt x="3524" y="585215"/>
                </a:lnTo>
                <a:lnTo>
                  <a:pt x="0" y="567689"/>
                </a:lnTo>
                <a:lnTo>
                  <a:pt x="0" y="44957"/>
                </a:lnTo>
                <a:close/>
              </a:path>
            </a:pathLst>
          </a:custGeom>
          <a:ln w="12192">
            <a:solidFill>
              <a:srgbClr val="3856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F4E79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1F4E79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06679"/>
            <a:ext cx="12192000" cy="719455"/>
          </a:xfrm>
          <a:custGeom>
            <a:avLst/>
            <a:gdLst/>
            <a:ahLst/>
            <a:cxnLst/>
            <a:rect l="l" t="t" r="r" b="b"/>
            <a:pathLst>
              <a:path w="12192000" h="719455">
                <a:moveTo>
                  <a:pt x="12192000" y="0"/>
                </a:moveTo>
                <a:lnTo>
                  <a:pt x="0" y="0"/>
                </a:lnTo>
                <a:lnTo>
                  <a:pt x="0" y="719328"/>
                </a:lnTo>
                <a:lnTo>
                  <a:pt x="12192000" y="719328"/>
                </a:lnTo>
                <a:lnTo>
                  <a:pt x="12192000" y="0"/>
                </a:lnTo>
                <a:close/>
              </a:path>
            </a:pathLst>
          </a:custGeom>
          <a:solidFill>
            <a:srgbClr val="DCEFF7">
              <a:alpha val="6588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413747" y="173735"/>
            <a:ext cx="2665476" cy="585216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5052" y="173735"/>
            <a:ext cx="9296400" cy="585470"/>
          </a:xfrm>
          <a:custGeom>
            <a:avLst/>
            <a:gdLst/>
            <a:ahLst/>
            <a:cxnLst/>
            <a:rect l="l" t="t" r="r" b="b"/>
            <a:pathLst>
              <a:path w="9296400" h="585470">
                <a:moveTo>
                  <a:pt x="167640" y="292608"/>
                </a:moveTo>
                <a:lnTo>
                  <a:pt x="65557" y="0"/>
                </a:lnTo>
                <a:lnTo>
                  <a:pt x="0" y="0"/>
                </a:lnTo>
                <a:lnTo>
                  <a:pt x="102069" y="292608"/>
                </a:lnTo>
                <a:lnTo>
                  <a:pt x="0" y="585216"/>
                </a:lnTo>
                <a:lnTo>
                  <a:pt x="65557" y="585216"/>
                </a:lnTo>
                <a:lnTo>
                  <a:pt x="167640" y="292608"/>
                </a:lnTo>
                <a:close/>
              </a:path>
              <a:path w="9296400" h="585470">
                <a:moveTo>
                  <a:pt x="286512" y="292608"/>
                </a:moveTo>
                <a:lnTo>
                  <a:pt x="184442" y="0"/>
                </a:lnTo>
                <a:lnTo>
                  <a:pt x="118872" y="0"/>
                </a:lnTo>
                <a:lnTo>
                  <a:pt x="220941" y="292608"/>
                </a:lnTo>
                <a:lnTo>
                  <a:pt x="118872" y="585216"/>
                </a:lnTo>
                <a:lnTo>
                  <a:pt x="184442" y="585216"/>
                </a:lnTo>
                <a:lnTo>
                  <a:pt x="286512" y="292608"/>
                </a:lnTo>
                <a:close/>
              </a:path>
              <a:path w="9296400" h="585470">
                <a:moveTo>
                  <a:pt x="403860" y="292608"/>
                </a:moveTo>
                <a:lnTo>
                  <a:pt x="301790" y="0"/>
                </a:lnTo>
                <a:lnTo>
                  <a:pt x="236220" y="0"/>
                </a:lnTo>
                <a:lnTo>
                  <a:pt x="338289" y="292608"/>
                </a:lnTo>
                <a:lnTo>
                  <a:pt x="236220" y="585216"/>
                </a:lnTo>
                <a:lnTo>
                  <a:pt x="301790" y="585216"/>
                </a:lnTo>
                <a:lnTo>
                  <a:pt x="403860" y="292608"/>
                </a:lnTo>
                <a:close/>
              </a:path>
              <a:path w="9296400" h="585470">
                <a:moveTo>
                  <a:pt x="9296400" y="0"/>
                </a:moveTo>
                <a:lnTo>
                  <a:pt x="9235440" y="0"/>
                </a:lnTo>
                <a:lnTo>
                  <a:pt x="9235440" y="585216"/>
                </a:lnTo>
                <a:lnTo>
                  <a:pt x="9296400" y="585216"/>
                </a:lnTo>
                <a:lnTo>
                  <a:pt x="9296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0252" y="218694"/>
            <a:ext cx="10991494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1F4E79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2746" y="1661540"/>
            <a:ext cx="10906506" cy="4241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20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4000" b="1" dirty="0" err="1">
                <a:latin typeface="+mj-lt"/>
              </a:rPr>
              <a:t>Держгеокадастр</a:t>
            </a:r>
            <a:r>
              <a:rPr lang="uk-UA" sz="4000" b="1" dirty="0">
                <a:latin typeface="+mj-lt"/>
              </a:rPr>
              <a:t> роз’яснює</a:t>
            </a:r>
            <a:endParaRPr lang="uk-UA" sz="4800" b="1" dirty="0">
              <a:latin typeface="+mj-lt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990600" y="2286000"/>
            <a:ext cx="10134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i="1" dirty="0">
                <a:solidFill>
                  <a:schemeClr val="tx2"/>
                </a:solidFill>
                <a:ea typeface="Times New Roman" panose="02020603050405020304" pitchFamily="18" charset="0"/>
              </a:rPr>
              <a:t>Варіанти приведення відомостей про цільове призначення земельної ділянки </a:t>
            </a:r>
          </a:p>
          <a:p>
            <a:pPr algn="ctr"/>
            <a:r>
              <a:rPr lang="uk-UA" sz="3600" b="1" i="1" dirty="0">
                <a:solidFill>
                  <a:schemeClr val="tx2"/>
                </a:solidFill>
                <a:ea typeface="Times New Roman" panose="02020603050405020304" pitchFamily="18" charset="0"/>
              </a:rPr>
              <a:t>у відповідність до діючого Класифікатора видів цільового призначення земельних ділянок</a:t>
            </a:r>
            <a:endParaRPr lang="uk-UA" sz="3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631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>
                <a:latin typeface="+mj-lt"/>
              </a:rPr>
              <a:t>Випадок 2. Варіант 3</a:t>
            </a: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1494072" y="964918"/>
            <a:ext cx="9565379" cy="5246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>
                <a:latin typeface="+mj-lt"/>
              </a:rPr>
              <a:t>1. Державному кадастровому реєстраторові подаються: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073" y="2286000"/>
            <a:ext cx="1572976" cy="157297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719" y="2119987"/>
            <a:ext cx="1905001" cy="1905001"/>
          </a:xfrm>
          <a:prstGeom prst="rect">
            <a:avLst/>
          </a:prstGeom>
        </p:spPr>
      </p:pic>
      <p:sp>
        <p:nvSpPr>
          <p:cNvPr id="24" name="Округлений прямокутник 23"/>
          <p:cNvSpPr/>
          <p:nvPr/>
        </p:nvSpPr>
        <p:spPr>
          <a:xfrm>
            <a:off x="228600" y="4024988"/>
            <a:ext cx="3771900" cy="26806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 </a:t>
            </a:r>
            <a:br>
              <a:rPr lang="uk-UA" dirty="0">
                <a:solidFill>
                  <a:schemeClr val="tx2"/>
                </a:solidFill>
              </a:rPr>
            </a:br>
            <a:r>
              <a:rPr lang="uk-UA" dirty="0">
                <a:solidFill>
                  <a:schemeClr val="tx2"/>
                </a:solidFill>
              </a:rPr>
              <a:t>до Порядку ведення державного земельного кадастру, </a:t>
            </a:r>
            <a:br>
              <a:rPr lang="uk-UA" dirty="0">
                <a:solidFill>
                  <a:schemeClr val="tx2"/>
                </a:solidFill>
              </a:rPr>
            </a:br>
            <a:r>
              <a:rPr lang="uk-UA" dirty="0">
                <a:solidFill>
                  <a:schemeClr val="tx2"/>
                </a:solidFill>
              </a:rPr>
              <a:t>затвердженого постановою КМУ від 17.10.2012 № 1051</a:t>
            </a:r>
          </a:p>
        </p:txBody>
      </p:sp>
      <p:sp>
        <p:nvSpPr>
          <p:cNvPr id="25" name="Округлений прямокутник 24"/>
          <p:cNvSpPr/>
          <p:nvPr/>
        </p:nvSpPr>
        <p:spPr>
          <a:xfrm>
            <a:off x="4343400" y="4024988"/>
            <a:ext cx="3657600" cy="2726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dirty="0">
                <a:solidFill>
                  <a:schemeClr val="tx2"/>
                </a:solidFill>
              </a:rPr>
              <a:t>електронний документ з визначеним, згідно із Класифікатором, цільовим призначенням земельної ділянки у форматі XX.XX (5 символів) (формується сертифікованим інженером-землевпорядником)</a:t>
            </a:r>
          </a:p>
        </p:txBody>
      </p:sp>
      <p:sp>
        <p:nvSpPr>
          <p:cNvPr id="26" name="Округлений прямокутник 25"/>
          <p:cNvSpPr/>
          <p:nvPr/>
        </p:nvSpPr>
        <p:spPr>
          <a:xfrm>
            <a:off x="8343900" y="4024988"/>
            <a:ext cx="3657600" cy="26725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dirty="0">
                <a:solidFill>
                  <a:schemeClr val="tx2"/>
                </a:solidFill>
              </a:rPr>
              <a:t>документація із землеустрою (матеріали формування земельної ділянки або проект землеустрою щодо зміни цільового призначення земельної ділянки)</a:t>
            </a:r>
            <a:endParaRPr lang="uk-UA" sz="2000" b="1" dirty="0">
              <a:solidFill>
                <a:schemeClr val="tx2"/>
              </a:solidFill>
            </a:endParaRPr>
          </a:p>
        </p:txBody>
      </p:sp>
      <p:sp>
        <p:nvSpPr>
          <p:cNvPr id="5" name="Ліва фігурна дужка 4"/>
          <p:cNvSpPr/>
          <p:nvPr/>
        </p:nvSpPr>
        <p:spPr>
          <a:xfrm rot="5400000">
            <a:off x="5814832" y="-3270069"/>
            <a:ext cx="790933" cy="105918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390" y="2140040"/>
            <a:ext cx="1766061" cy="1766061"/>
          </a:xfrm>
          <a:prstGeom prst="rect">
            <a:avLst/>
          </a:prstGeom>
        </p:spPr>
      </p:pic>
      <p:sp>
        <p:nvSpPr>
          <p:cNvPr id="11" name="Плюс 10"/>
          <p:cNvSpPr/>
          <p:nvPr/>
        </p:nvSpPr>
        <p:spPr>
          <a:xfrm>
            <a:off x="3775910" y="2653387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люс 11"/>
          <p:cNvSpPr/>
          <p:nvPr/>
        </p:nvSpPr>
        <p:spPr>
          <a:xfrm>
            <a:off x="7818018" y="2660541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5101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>
                <a:latin typeface="+mj-lt"/>
              </a:rPr>
              <a:t>Випадок 2. Варіант 3</a:t>
            </a: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1371600" y="926663"/>
            <a:ext cx="9288380" cy="10162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/>
              <a:t>2. За умови наявності у Державному земельному кадастрі </a:t>
            </a:r>
            <a:br>
              <a:rPr lang="uk-UA" sz="2400" b="1" dirty="0"/>
            </a:br>
            <a:r>
              <a:rPr lang="uk-UA" sz="2400" b="1" dirty="0"/>
              <a:t>відомостей про затверджені функціональні зони</a:t>
            </a:r>
            <a:endParaRPr lang="uk-UA" sz="2400" b="1" dirty="0">
              <a:latin typeface="+mj-lt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505200"/>
            <a:ext cx="2133600" cy="2133600"/>
          </a:xfrm>
          <a:prstGeom prst="rect">
            <a:avLst/>
          </a:prstGeom>
        </p:spPr>
      </p:pic>
      <p:sp>
        <p:nvSpPr>
          <p:cNvPr id="24" name="Округлений прямокутник 23"/>
          <p:cNvSpPr/>
          <p:nvPr/>
        </p:nvSpPr>
        <p:spPr>
          <a:xfrm>
            <a:off x="2971800" y="3276600"/>
            <a:ext cx="8610600" cy="28330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до Порядку ведення державного земельного кадастру, затвердженого постановою КМУ від 17.10.2012 </a:t>
            </a:r>
            <a:br>
              <a:rPr lang="uk-UA" sz="2400" dirty="0">
                <a:solidFill>
                  <a:schemeClr val="tx2"/>
                </a:solidFill>
              </a:rPr>
            </a:br>
            <a:r>
              <a:rPr lang="uk-UA" sz="2400" dirty="0">
                <a:solidFill>
                  <a:schemeClr val="tx2"/>
                </a:solidFill>
              </a:rPr>
              <a:t>№ 1051</a:t>
            </a:r>
          </a:p>
        </p:txBody>
      </p:sp>
      <p:sp>
        <p:nvSpPr>
          <p:cNvPr id="11" name="Стрілка вниз 10"/>
          <p:cNvSpPr/>
          <p:nvPr/>
        </p:nvSpPr>
        <p:spPr>
          <a:xfrm>
            <a:off x="5105400" y="2054082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3468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>
                <a:latin typeface="+mj-lt"/>
              </a:rPr>
              <a:t>Випадок 2. Варіант 3</a:t>
            </a: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1143000" y="926663"/>
            <a:ext cx="10325101" cy="825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/>
              <a:t>3. За умови відсутності у Державному земельному кадастрі відомостей </a:t>
            </a:r>
          </a:p>
          <a:p>
            <a:pPr lvl="0" algn="ctr"/>
            <a:r>
              <a:rPr lang="uk-UA" sz="2400" b="1" dirty="0"/>
              <a:t>про затверджені функціональні зони</a:t>
            </a:r>
            <a:endParaRPr lang="uk-UA" sz="2400" b="1" dirty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062" y="2329919"/>
            <a:ext cx="1572976" cy="15729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9" y="2163906"/>
            <a:ext cx="1905001" cy="1905001"/>
          </a:xfrm>
          <a:prstGeom prst="rect">
            <a:avLst/>
          </a:prstGeom>
        </p:spPr>
      </p:pic>
      <p:sp>
        <p:nvSpPr>
          <p:cNvPr id="9" name="Ліва фігурна дужка 8"/>
          <p:cNvSpPr/>
          <p:nvPr/>
        </p:nvSpPr>
        <p:spPr>
          <a:xfrm rot="5400000">
            <a:off x="5776734" y="-3078079"/>
            <a:ext cx="790933" cy="105918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271" y="2262434"/>
            <a:ext cx="1744730" cy="1744730"/>
          </a:xfrm>
          <a:prstGeom prst="rect">
            <a:avLst/>
          </a:prstGeom>
        </p:spPr>
      </p:pic>
      <p:sp>
        <p:nvSpPr>
          <p:cNvPr id="16" name="Округлений прямокутник 15"/>
          <p:cNvSpPr/>
          <p:nvPr/>
        </p:nvSpPr>
        <p:spPr>
          <a:xfrm>
            <a:off x="228600" y="4024988"/>
            <a:ext cx="3771900" cy="26806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 </a:t>
            </a:r>
            <a:br>
              <a:rPr lang="uk-UA" dirty="0">
                <a:solidFill>
                  <a:schemeClr val="tx2"/>
                </a:solidFill>
              </a:rPr>
            </a:br>
            <a:r>
              <a:rPr lang="uk-UA" dirty="0">
                <a:solidFill>
                  <a:schemeClr val="tx2"/>
                </a:solidFill>
              </a:rPr>
              <a:t>до Порядку ведення державного земельного кадастру, </a:t>
            </a:r>
            <a:br>
              <a:rPr lang="uk-UA" dirty="0">
                <a:solidFill>
                  <a:schemeClr val="tx2"/>
                </a:solidFill>
              </a:rPr>
            </a:br>
            <a:r>
              <a:rPr lang="uk-UA" dirty="0">
                <a:solidFill>
                  <a:schemeClr val="tx2"/>
                </a:solidFill>
              </a:rPr>
              <a:t>затвердженого постановою КМУ від 17.10.2012 № 1051</a:t>
            </a:r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4343400" y="4024988"/>
            <a:ext cx="3657600" cy="2726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dirty="0">
                <a:solidFill>
                  <a:schemeClr val="tx2"/>
                </a:solidFill>
              </a:rPr>
              <a:t>електронний документ з визначеним, згідно із Класифікатором, цільовим призначенням земельної ділянки у форматі XX.XX (5 символів) (формується сертифікованим інженером-землевпорядником)</a:t>
            </a:r>
          </a:p>
        </p:txBody>
      </p:sp>
      <p:sp>
        <p:nvSpPr>
          <p:cNvPr id="18" name="Округлений прямокутник 17"/>
          <p:cNvSpPr/>
          <p:nvPr/>
        </p:nvSpPr>
        <p:spPr>
          <a:xfrm>
            <a:off x="8343900" y="4024988"/>
            <a:ext cx="3657600" cy="26725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>
                <a:solidFill>
                  <a:schemeClr val="tx2"/>
                </a:solidFill>
              </a:rPr>
              <a:t>витяг з містобудівної документації</a:t>
            </a:r>
            <a:endParaRPr lang="uk-UA" sz="2400" b="1" dirty="0">
              <a:solidFill>
                <a:schemeClr val="tx2"/>
              </a:solidFill>
            </a:endParaRPr>
          </a:p>
        </p:txBody>
      </p:sp>
      <p:sp>
        <p:nvSpPr>
          <p:cNvPr id="11" name="Плюс 10"/>
          <p:cNvSpPr/>
          <p:nvPr/>
        </p:nvSpPr>
        <p:spPr>
          <a:xfrm>
            <a:off x="3739237" y="2757853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люс 11"/>
          <p:cNvSpPr/>
          <p:nvPr/>
        </p:nvSpPr>
        <p:spPr>
          <a:xfrm>
            <a:off x="7776335" y="2757853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837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2200" b="1" dirty="0">
                <a:latin typeface="+mj-lt"/>
              </a:rPr>
              <a:t>Випадок 3. Відомості про цільове призначення земельної ділянки </a:t>
            </a:r>
            <a:r>
              <a:rPr lang="uk-UA" sz="2200" b="1" dirty="0" err="1">
                <a:latin typeface="+mj-lt"/>
              </a:rPr>
              <a:t>внесено</a:t>
            </a:r>
            <a:r>
              <a:rPr lang="uk-UA" sz="2200" b="1" dirty="0">
                <a:latin typeface="+mj-lt"/>
              </a:rPr>
              <a:t> до Державного земельного кадастру з помилкою</a:t>
            </a:r>
            <a:endParaRPr lang="uk-UA" sz="3200" b="1" dirty="0">
              <a:latin typeface="+mj-lt"/>
            </a:endParaRP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228600" y="966855"/>
            <a:ext cx="11811000" cy="10559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200" b="1" dirty="0"/>
              <a:t>До відомостей Державного земельного кадастру </a:t>
            </a:r>
            <a:r>
              <a:rPr lang="uk-UA" sz="2200" b="1" dirty="0" err="1"/>
              <a:t>внесено</a:t>
            </a:r>
            <a:r>
              <a:rPr lang="uk-UA" sz="2200" b="1" dirty="0"/>
              <a:t> цільове призначення, </a:t>
            </a:r>
            <a:br>
              <a:rPr lang="uk-UA" sz="2200" b="1" dirty="0"/>
            </a:br>
            <a:r>
              <a:rPr lang="uk-UA" sz="2200" b="1" dirty="0"/>
              <a:t>яке не відповідає цільовому призначенню, встановленому рішенням органу </a:t>
            </a:r>
            <a:br>
              <a:rPr lang="uk-UA" sz="2200" b="1" dirty="0"/>
            </a:br>
            <a:r>
              <a:rPr lang="uk-UA" sz="2200" b="1" dirty="0"/>
              <a:t>виконавчої влади або органу місцевого самоврядування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253" y="2635586"/>
            <a:ext cx="746242" cy="746242"/>
          </a:xfrm>
          <a:prstGeom prst="rect">
            <a:avLst/>
          </a:prstGeom>
        </p:spPr>
      </p:pic>
      <p:sp>
        <p:nvSpPr>
          <p:cNvPr id="10" name="Округлений прямокутник 9"/>
          <p:cNvSpPr/>
          <p:nvPr/>
        </p:nvSpPr>
        <p:spPr>
          <a:xfrm>
            <a:off x="252553" y="3426520"/>
            <a:ext cx="2552052" cy="13243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>
                <a:solidFill>
                  <a:schemeClr val="tx2"/>
                </a:solidFill>
              </a:rPr>
              <a:t>заява заінтересованої особи за формою згідно з додатком 35 </a:t>
            </a:r>
            <a:endParaRPr lang="en-US" sz="1200" dirty="0">
              <a:solidFill>
                <a:schemeClr val="tx2"/>
              </a:solidFill>
            </a:endParaRPr>
          </a:p>
          <a:p>
            <a:pPr lvl="0" algn="ctr"/>
            <a:r>
              <a:rPr lang="uk-UA" sz="1200" dirty="0">
                <a:solidFill>
                  <a:schemeClr val="tx2"/>
                </a:solidFill>
              </a:rPr>
              <a:t>до Порядку ведення державного земельного кадастру, затвердженого постановою КМУ </a:t>
            </a:r>
            <a:endParaRPr lang="en-US" sz="1200" dirty="0">
              <a:solidFill>
                <a:schemeClr val="tx2"/>
              </a:solidFill>
            </a:endParaRPr>
          </a:p>
          <a:p>
            <a:pPr lvl="0" algn="ctr"/>
            <a:r>
              <a:rPr lang="uk-UA" sz="1200" dirty="0">
                <a:solidFill>
                  <a:schemeClr val="tx2"/>
                </a:solidFill>
              </a:rPr>
              <a:t>від 17.10.2012 № 1051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726" y="2613163"/>
            <a:ext cx="699748" cy="699748"/>
          </a:xfrm>
          <a:prstGeom prst="rect">
            <a:avLst/>
          </a:prstGeom>
        </p:spPr>
      </p:pic>
      <p:sp>
        <p:nvSpPr>
          <p:cNvPr id="18" name="Округлений прямокутник 17"/>
          <p:cNvSpPr/>
          <p:nvPr/>
        </p:nvSpPr>
        <p:spPr>
          <a:xfrm>
            <a:off x="4678345" y="3381828"/>
            <a:ext cx="2552052" cy="129884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>
                <a:solidFill>
                  <a:schemeClr val="tx2"/>
                </a:solidFill>
              </a:rPr>
              <a:t>документи (або їх посвідчені копії), на підставі яких до Державного земельного кадастру внесені відомості щодо цільового призначення земельної ділянки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193" y="4899258"/>
            <a:ext cx="700393" cy="700393"/>
          </a:xfrm>
          <a:prstGeom prst="rect">
            <a:avLst/>
          </a:prstGeom>
        </p:spPr>
      </p:pic>
      <p:sp>
        <p:nvSpPr>
          <p:cNvPr id="21" name="Округлений прямокутник 20"/>
          <p:cNvSpPr/>
          <p:nvPr/>
        </p:nvSpPr>
        <p:spPr>
          <a:xfrm>
            <a:off x="5090779" y="5717763"/>
            <a:ext cx="1804914" cy="6994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>
                <a:solidFill>
                  <a:schemeClr val="tx2"/>
                </a:solidFill>
              </a:rPr>
              <a:t>документи що містять технічні помилки</a:t>
            </a: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2158908" y="5098650"/>
            <a:ext cx="2541919" cy="13243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100" dirty="0">
                <a:solidFill>
                  <a:schemeClr val="tx2"/>
                </a:solidFill>
              </a:rPr>
              <a:t>документи з виправленими технічними помилками, які є підставою для виправлення відповідних технічних помилок у відомостях Державного земельного кадастру (виготовляються сертифікованим інженером-землевпорядником)</a:t>
            </a:r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9444057" y="3390952"/>
            <a:ext cx="2545977" cy="13115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>
                <a:solidFill>
                  <a:schemeClr val="tx2"/>
                </a:solidFill>
              </a:rPr>
              <a:t>електронний документ </a:t>
            </a:r>
            <a:endParaRPr lang="en-US" sz="1200" dirty="0">
              <a:solidFill>
                <a:schemeClr val="tx2"/>
              </a:solidFill>
            </a:endParaRPr>
          </a:p>
          <a:p>
            <a:pPr lvl="0" algn="ctr"/>
            <a:r>
              <a:rPr lang="uk-UA" sz="1200" dirty="0">
                <a:solidFill>
                  <a:schemeClr val="tx2"/>
                </a:solidFill>
              </a:rPr>
              <a:t>з визначеним цільовим призначенням земельної ділянки відповідно до Класифікатора (формується сертифікованим інженером-землевпорядником)</a:t>
            </a:r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7467600" y="5146555"/>
            <a:ext cx="2540115" cy="131843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>
                <a:solidFill>
                  <a:schemeClr val="tx2"/>
                </a:solidFill>
              </a:rPr>
              <a:t>документ, що підтверджує оплату послуг з виправлення технічних помилок у відомостях щодо цільового призначення земельної ділянки Державному земельному кадастрі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516" y="4299669"/>
            <a:ext cx="761999" cy="76199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8207" y="2518188"/>
            <a:ext cx="838200" cy="83820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763" y="4316289"/>
            <a:ext cx="725272" cy="725272"/>
          </a:xfrm>
          <a:prstGeom prst="rect">
            <a:avLst/>
          </a:prstGeom>
        </p:spPr>
      </p:pic>
      <p:sp>
        <p:nvSpPr>
          <p:cNvPr id="27" name="Ліва фігурна дужка 26"/>
          <p:cNvSpPr/>
          <p:nvPr/>
        </p:nvSpPr>
        <p:spPr>
          <a:xfrm rot="5400000">
            <a:off x="5548134" y="-2779143"/>
            <a:ext cx="790933" cy="105918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029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 txBox="1">
            <a:spLocks/>
          </p:cNvSpPr>
          <p:nvPr/>
        </p:nvSpPr>
        <p:spPr>
          <a:xfrm>
            <a:off x="457201" y="119781"/>
            <a:ext cx="8534400" cy="719808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400" b="1" kern="0" dirty="0">
                <a:solidFill>
                  <a:schemeClr val="tx2">
                    <a:lumMod val="75000"/>
                  </a:schemeClr>
                </a:solidFill>
              </a:rPr>
              <a:t>Алгоритм внесення до Державного земельного кадастру відомостей про цільове призначення земельної ділянки</a:t>
            </a:r>
          </a:p>
        </p:txBody>
      </p:sp>
      <p:sp>
        <p:nvSpPr>
          <p:cNvPr id="5" name="Округлений прямокутник 4"/>
          <p:cNvSpPr/>
          <p:nvPr/>
        </p:nvSpPr>
        <p:spPr>
          <a:xfrm>
            <a:off x="172748" y="2507412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/>
              <a:t>Замовник документації із землеустрою за рахунок власних коштів обирає</a:t>
            </a:r>
            <a:endParaRPr lang="ru-RU" sz="1200" dirty="0"/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3225924" y="2505387"/>
            <a:ext cx="1830457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/>
              <a:t>Розробник документації із землеустрою </a:t>
            </a:r>
            <a:endParaRPr lang="ru-RU" sz="1200" dirty="0"/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8594875" y="1645449"/>
            <a:ext cx="2325171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/>
              <a:t>Строк виконання робіт</a:t>
            </a:r>
            <a:endParaRPr lang="ru-RU" sz="1200" dirty="0"/>
          </a:p>
        </p:txBody>
      </p:sp>
      <p:sp>
        <p:nvSpPr>
          <p:cNvPr id="9" name="Округлений прямокутник 8"/>
          <p:cNvSpPr/>
          <p:nvPr/>
        </p:nvSpPr>
        <p:spPr>
          <a:xfrm>
            <a:off x="8634046" y="3185611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/>
              <a:t>Вартість виконання робіт</a:t>
            </a:r>
            <a:endParaRPr lang="ru-RU" sz="1200" dirty="0"/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189938" y="5194123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/>
              <a:t>Інформація про сертифікованих </a:t>
            </a:r>
          </a:p>
          <a:p>
            <a:pPr algn="ctr"/>
            <a:r>
              <a:rPr lang="uk-UA" sz="1200" dirty="0"/>
              <a:t>інженерів-землевпорядників</a:t>
            </a:r>
            <a:endParaRPr lang="ru-RU" sz="1200" dirty="0"/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3278158" y="4535643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/>
              <a:t>Сайт Держгеокадастру</a:t>
            </a:r>
          </a:p>
          <a:p>
            <a:pPr algn="ctr"/>
            <a:r>
              <a:rPr lang="en-US" sz="1200" dirty="0"/>
              <a:t>land.gov.ua</a:t>
            </a:r>
            <a:endParaRPr lang="ru-RU" sz="1200" dirty="0"/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6303318" y="4535643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/>
              <a:t>Розділ «Онлайн сервіси»</a:t>
            </a:r>
            <a:endParaRPr lang="ru-RU" sz="1200" dirty="0"/>
          </a:p>
        </p:txBody>
      </p:sp>
      <p:sp>
        <p:nvSpPr>
          <p:cNvPr id="16" name="Округлений прямокутник 15"/>
          <p:cNvSpPr/>
          <p:nvPr/>
        </p:nvSpPr>
        <p:spPr>
          <a:xfrm>
            <a:off x="9328478" y="4525663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/>
              <a:t>Державний реєстр</a:t>
            </a:r>
          </a:p>
          <a:p>
            <a:pPr algn="ctr"/>
            <a:r>
              <a:rPr lang="uk-UA" sz="1200" dirty="0"/>
              <a:t>сертифікованих </a:t>
            </a:r>
          </a:p>
          <a:p>
            <a:pPr algn="ctr"/>
            <a:r>
              <a:rPr lang="uk-UA" sz="1200" dirty="0"/>
              <a:t>інженерів-землевпорядників</a:t>
            </a:r>
            <a:endParaRPr lang="ru-RU" sz="1200" dirty="0"/>
          </a:p>
        </p:txBody>
      </p:sp>
      <p:sp>
        <p:nvSpPr>
          <p:cNvPr id="17" name="Округлений прямокутник 16"/>
          <p:cNvSpPr/>
          <p:nvPr/>
        </p:nvSpPr>
        <p:spPr>
          <a:xfrm>
            <a:off x="3278159" y="6036374"/>
            <a:ext cx="2286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/>
              <a:t>Територіальні органи Держгеокадастру </a:t>
            </a:r>
          </a:p>
          <a:p>
            <a:pPr algn="ctr"/>
            <a:r>
              <a:rPr lang="uk-UA" sz="1200" dirty="0"/>
              <a:t>у Вашому регіоні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1" y="4482968"/>
            <a:ext cx="603734" cy="603734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130" y="4049988"/>
            <a:ext cx="432980" cy="432980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453" y="1068124"/>
            <a:ext cx="542013" cy="54201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122" y="1723822"/>
            <a:ext cx="713036" cy="71303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972" y="3941661"/>
            <a:ext cx="559110" cy="55911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510" y="3891476"/>
            <a:ext cx="609295" cy="609295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24" y="1764604"/>
            <a:ext cx="751648" cy="751648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2516252"/>
            <a:ext cx="575882" cy="575882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640" y="5327308"/>
            <a:ext cx="684143" cy="684143"/>
          </a:xfrm>
          <a:prstGeom prst="rect">
            <a:avLst/>
          </a:prstGeom>
        </p:spPr>
      </p:pic>
      <p:sp>
        <p:nvSpPr>
          <p:cNvPr id="35" name="Округлений прямокутник 34"/>
          <p:cNvSpPr/>
          <p:nvPr/>
        </p:nvSpPr>
        <p:spPr>
          <a:xfrm>
            <a:off x="5924946" y="2505387"/>
            <a:ext cx="1745544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/>
              <a:t>Заключення договору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143" y="1720355"/>
            <a:ext cx="738584" cy="738584"/>
          </a:xfrm>
          <a:prstGeom prst="rect">
            <a:avLst/>
          </a:prstGeom>
        </p:spPr>
      </p:pic>
      <p:cxnSp>
        <p:nvCxnSpPr>
          <p:cNvPr id="37" name="Пряма зі стрілкою 36"/>
          <p:cNvCxnSpPr/>
          <p:nvPr/>
        </p:nvCxnSpPr>
        <p:spPr>
          <a:xfrm>
            <a:off x="2590800" y="2804193"/>
            <a:ext cx="5817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 зі стрілкою 41"/>
          <p:cNvCxnSpPr/>
          <p:nvPr/>
        </p:nvCxnSpPr>
        <p:spPr>
          <a:xfrm>
            <a:off x="5181600" y="2797778"/>
            <a:ext cx="5817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 зі стрілкою 42"/>
          <p:cNvCxnSpPr/>
          <p:nvPr/>
        </p:nvCxnSpPr>
        <p:spPr>
          <a:xfrm flipV="1">
            <a:off x="7772400" y="2024604"/>
            <a:ext cx="711510" cy="3873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 зі стрілкою 45"/>
          <p:cNvCxnSpPr/>
          <p:nvPr/>
        </p:nvCxnSpPr>
        <p:spPr>
          <a:xfrm>
            <a:off x="7772400" y="3092134"/>
            <a:ext cx="766655" cy="2606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 зі стрілкою 48"/>
          <p:cNvCxnSpPr/>
          <p:nvPr/>
        </p:nvCxnSpPr>
        <p:spPr>
          <a:xfrm>
            <a:off x="5634062" y="4840443"/>
            <a:ext cx="5817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 зі стрілкою 49"/>
          <p:cNvCxnSpPr/>
          <p:nvPr/>
        </p:nvCxnSpPr>
        <p:spPr>
          <a:xfrm>
            <a:off x="8700717" y="4802420"/>
            <a:ext cx="58176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 зі стрілкою 50"/>
          <p:cNvCxnSpPr/>
          <p:nvPr/>
        </p:nvCxnSpPr>
        <p:spPr>
          <a:xfrm flipV="1">
            <a:off x="2590799" y="4840443"/>
            <a:ext cx="635125" cy="2983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 зі стрілкою 53"/>
          <p:cNvCxnSpPr/>
          <p:nvPr/>
        </p:nvCxnSpPr>
        <p:spPr>
          <a:xfrm>
            <a:off x="2590800" y="5779724"/>
            <a:ext cx="635124" cy="3162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296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круглений прямокутник 2"/>
          <p:cNvSpPr/>
          <p:nvPr/>
        </p:nvSpPr>
        <p:spPr>
          <a:xfrm>
            <a:off x="288784" y="1591424"/>
            <a:ext cx="2286000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2"/>
                </a:solidFill>
              </a:rPr>
              <a:t>Звернення до сертифікованого інженера</a:t>
            </a:r>
            <a:r>
              <a:rPr lang="en-US" sz="1200" dirty="0">
                <a:solidFill>
                  <a:schemeClr val="tx2"/>
                </a:solidFill>
              </a:rPr>
              <a:t>-</a:t>
            </a:r>
            <a:r>
              <a:rPr lang="uk-UA" sz="1200" dirty="0">
                <a:solidFill>
                  <a:schemeClr val="tx2"/>
                </a:solidFill>
              </a:rPr>
              <a:t> землевпорядника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6" name="Округлений прямокутник 5"/>
          <p:cNvSpPr/>
          <p:nvPr/>
        </p:nvSpPr>
        <p:spPr>
          <a:xfrm>
            <a:off x="10073143" y="1581406"/>
            <a:ext cx="1943253" cy="600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/>
              <a:t>Сертифікований </a:t>
            </a:r>
          </a:p>
          <a:p>
            <a:pPr algn="ctr"/>
            <a:r>
              <a:rPr lang="uk-UA" sz="1200" dirty="0"/>
              <a:t>інженер-землевпорядник</a:t>
            </a:r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10537073" y="4613274"/>
            <a:ext cx="1501673" cy="6061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2"/>
                </a:solidFill>
              </a:rPr>
              <a:t>Через електронний </a:t>
            </a:r>
          </a:p>
          <a:p>
            <a:pPr algn="ctr"/>
            <a:r>
              <a:rPr lang="uk-UA" sz="1200" dirty="0">
                <a:solidFill>
                  <a:schemeClr val="tx2"/>
                </a:solidFill>
              </a:rPr>
              <a:t>сервіс (кабінет)</a:t>
            </a:r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3682122" y="3200035"/>
            <a:ext cx="1607089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2"/>
                </a:solidFill>
              </a:rPr>
              <a:t>14 робочих днів</a:t>
            </a:r>
          </a:p>
        </p:txBody>
      </p:sp>
      <p:sp>
        <p:nvSpPr>
          <p:cNvPr id="9" name="Округлений прямокутник 8"/>
          <p:cNvSpPr/>
          <p:nvPr/>
        </p:nvSpPr>
        <p:spPr>
          <a:xfrm>
            <a:off x="3614302" y="5822348"/>
            <a:ext cx="1607089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2"/>
                </a:solidFill>
              </a:rPr>
              <a:t>2 робочих дня</a:t>
            </a:r>
          </a:p>
        </p:txBody>
      </p:sp>
      <p:sp>
        <p:nvSpPr>
          <p:cNvPr id="10" name="Округлений прямокутник 9"/>
          <p:cNvSpPr/>
          <p:nvPr/>
        </p:nvSpPr>
        <p:spPr>
          <a:xfrm>
            <a:off x="7546940" y="3193088"/>
            <a:ext cx="2526203" cy="609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2"/>
                </a:solidFill>
              </a:rPr>
              <a:t>Заява про внесення відомостей (змін до них) до Державного земельного кадастру</a:t>
            </a:r>
          </a:p>
        </p:txBody>
      </p:sp>
      <p:sp>
        <p:nvSpPr>
          <p:cNvPr id="11" name="Округлений прямокутник 10"/>
          <p:cNvSpPr/>
          <p:nvPr/>
        </p:nvSpPr>
        <p:spPr>
          <a:xfrm>
            <a:off x="7501134" y="5893124"/>
            <a:ext cx="2585598" cy="75473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2"/>
                </a:solidFill>
              </a:rPr>
              <a:t>Заява про виправлення технічних помилок, допущених під час ведення Державного земельного кадастру</a:t>
            </a:r>
          </a:p>
        </p:txBody>
      </p:sp>
      <p:sp>
        <p:nvSpPr>
          <p:cNvPr id="12" name="Округлений прямокутник 11"/>
          <p:cNvSpPr/>
          <p:nvPr/>
        </p:nvSpPr>
        <p:spPr>
          <a:xfrm>
            <a:off x="5455181" y="4952919"/>
            <a:ext cx="1834175" cy="559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/>
              <a:t>Державний кадастровий реєстратор</a:t>
            </a:r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285045" y="5098056"/>
            <a:ext cx="2406579" cy="9217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2"/>
                </a:solidFill>
              </a:rPr>
              <a:t>Обирається програмним забезпеченням Державного земельного кадастру за принципом випадковості</a:t>
            </a:r>
          </a:p>
        </p:txBody>
      </p:sp>
      <p:sp>
        <p:nvSpPr>
          <p:cNvPr id="15" name="Округлений прямокутник 14"/>
          <p:cNvSpPr/>
          <p:nvPr/>
        </p:nvSpPr>
        <p:spPr>
          <a:xfrm>
            <a:off x="333303" y="3257659"/>
            <a:ext cx="2310065" cy="7603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>
                <a:solidFill>
                  <a:schemeClr val="tx2"/>
                </a:solidFill>
              </a:rPr>
              <a:t>Внесення змін до відомостей </a:t>
            </a:r>
          </a:p>
          <a:p>
            <a:pPr algn="ctr"/>
            <a:r>
              <a:rPr lang="uk-UA" sz="1200" dirty="0">
                <a:solidFill>
                  <a:schemeClr val="tx2"/>
                </a:solidFill>
              </a:rPr>
              <a:t>Державного земельного кадастру безоплатно</a:t>
            </a:r>
          </a:p>
        </p:txBody>
      </p:sp>
      <p:sp>
        <p:nvSpPr>
          <p:cNvPr id="35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 txBox="1">
            <a:spLocks/>
          </p:cNvSpPr>
          <p:nvPr/>
        </p:nvSpPr>
        <p:spPr>
          <a:xfrm>
            <a:off x="457201" y="119781"/>
            <a:ext cx="8534400" cy="719808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400" b="1" kern="0" dirty="0">
                <a:solidFill>
                  <a:schemeClr val="tx2">
                    <a:lumMod val="75000"/>
                  </a:schemeClr>
                </a:solidFill>
              </a:rPr>
              <a:t>Алгоритм внесення до Державного земельного кадастру відомостей про цільове призначення земельної ділянки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894782"/>
            <a:ext cx="719091" cy="71909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1438" y="3894009"/>
            <a:ext cx="672942" cy="672942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570" y="894782"/>
            <a:ext cx="658242" cy="658242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15" y="4467119"/>
            <a:ext cx="558352" cy="558352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88" y="2571748"/>
            <a:ext cx="590405" cy="59040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847" y="4217530"/>
            <a:ext cx="698842" cy="69884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782" y="2450312"/>
            <a:ext cx="670484" cy="670484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238" y="5208093"/>
            <a:ext cx="652938" cy="652938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841" y="2566233"/>
            <a:ext cx="542013" cy="542013"/>
          </a:xfrm>
          <a:prstGeom prst="rect">
            <a:avLst/>
          </a:prstGeom>
        </p:spPr>
      </p:pic>
      <p:sp>
        <p:nvSpPr>
          <p:cNvPr id="47" name="Округлений прямокутник 46"/>
          <p:cNvSpPr/>
          <p:nvPr/>
        </p:nvSpPr>
        <p:spPr>
          <a:xfrm>
            <a:off x="7546941" y="4264309"/>
            <a:ext cx="2526202" cy="54188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200" dirty="0">
                <a:solidFill>
                  <a:schemeClr val="tx2"/>
                </a:solidFill>
              </a:rPr>
              <a:t>+ відповідні документи, необхідні для внесення таких змін/виправлень</a:t>
            </a:r>
            <a:endParaRPr lang="uk-UA" sz="1200" b="1" dirty="0">
              <a:solidFill>
                <a:schemeClr val="tx2"/>
              </a:solidFill>
            </a:endParaRPr>
          </a:p>
        </p:txBody>
      </p:sp>
      <p:cxnSp>
        <p:nvCxnSpPr>
          <p:cNvPr id="4" name="Пряма зі стрілкою 3"/>
          <p:cNvCxnSpPr/>
          <p:nvPr/>
        </p:nvCxnSpPr>
        <p:spPr>
          <a:xfrm>
            <a:off x="2640371" y="1896224"/>
            <a:ext cx="743277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 зі стрілкою 24"/>
          <p:cNvCxnSpPr/>
          <p:nvPr/>
        </p:nvCxnSpPr>
        <p:spPr>
          <a:xfrm>
            <a:off x="11216788" y="2234814"/>
            <a:ext cx="34172" cy="15748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5" name="Рисунок 5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841" y="5188546"/>
            <a:ext cx="542013" cy="542013"/>
          </a:xfrm>
          <a:prstGeom prst="rect">
            <a:avLst/>
          </a:prstGeom>
        </p:spPr>
      </p:pic>
      <p:cxnSp>
        <p:nvCxnSpPr>
          <p:cNvPr id="28" name="Пряма зі стрілкою 27"/>
          <p:cNvCxnSpPr>
            <a:stCxn id="8" idx="3"/>
            <a:endCxn id="10" idx="1"/>
          </p:cNvCxnSpPr>
          <p:nvPr/>
        </p:nvCxnSpPr>
        <p:spPr>
          <a:xfrm flipV="1">
            <a:off x="5289211" y="3497888"/>
            <a:ext cx="2257729" cy="69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 зі стрілкою 63"/>
          <p:cNvCxnSpPr/>
          <p:nvPr/>
        </p:nvCxnSpPr>
        <p:spPr>
          <a:xfrm>
            <a:off x="6392327" y="3504835"/>
            <a:ext cx="15222" cy="6364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 зі стрілкою 64"/>
          <p:cNvCxnSpPr/>
          <p:nvPr/>
        </p:nvCxnSpPr>
        <p:spPr>
          <a:xfrm flipV="1">
            <a:off x="6415921" y="5558928"/>
            <a:ext cx="2155" cy="6042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 зі стрілкою 65"/>
          <p:cNvCxnSpPr/>
          <p:nvPr/>
        </p:nvCxnSpPr>
        <p:spPr>
          <a:xfrm flipV="1">
            <a:off x="5254348" y="6176631"/>
            <a:ext cx="2257730" cy="69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 зі стрілкою 75"/>
          <p:cNvCxnSpPr>
            <a:stCxn id="10" idx="2"/>
            <a:endCxn id="47" idx="0"/>
          </p:cNvCxnSpPr>
          <p:nvPr/>
        </p:nvCxnSpPr>
        <p:spPr>
          <a:xfrm>
            <a:off x="8810042" y="3802688"/>
            <a:ext cx="0" cy="46162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 зі стрілкою 76"/>
          <p:cNvCxnSpPr/>
          <p:nvPr/>
        </p:nvCxnSpPr>
        <p:spPr>
          <a:xfrm>
            <a:off x="8830707" y="4806198"/>
            <a:ext cx="0" cy="3704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 зі стрілкою 80"/>
          <p:cNvCxnSpPr>
            <a:endCxn id="15" idx="3"/>
          </p:cNvCxnSpPr>
          <p:nvPr/>
        </p:nvCxnSpPr>
        <p:spPr>
          <a:xfrm flipH="1" flipV="1">
            <a:off x="2643368" y="3637817"/>
            <a:ext cx="2811813" cy="9754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 зі стрілкою 82"/>
          <p:cNvCxnSpPr>
            <a:endCxn id="14" idx="3"/>
          </p:cNvCxnSpPr>
          <p:nvPr/>
        </p:nvCxnSpPr>
        <p:spPr>
          <a:xfrm flipH="1">
            <a:off x="2691624" y="4613274"/>
            <a:ext cx="2763557" cy="9456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 зі стрілкою 87"/>
          <p:cNvCxnSpPr/>
          <p:nvPr/>
        </p:nvCxnSpPr>
        <p:spPr>
          <a:xfrm flipH="1" flipV="1">
            <a:off x="10099664" y="3526831"/>
            <a:ext cx="825253" cy="6434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 зі стрілкою 91"/>
          <p:cNvCxnSpPr/>
          <p:nvPr/>
        </p:nvCxnSpPr>
        <p:spPr>
          <a:xfrm flipH="1">
            <a:off x="10142373" y="5311953"/>
            <a:ext cx="809066" cy="8151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302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Autofit/>
          </a:bodyPr>
          <a:lstStyle/>
          <a:p>
            <a:pPr algn="ctr"/>
            <a:r>
              <a:rPr lang="uk-UA" sz="2400" b="1" dirty="0">
                <a:latin typeface="+mj-lt"/>
              </a:rPr>
              <a:t>Внесення до Державного земельного кадастру відомостей </a:t>
            </a:r>
            <a:br>
              <a:rPr lang="uk-UA" sz="2400" b="1" dirty="0">
                <a:latin typeface="+mj-lt"/>
              </a:rPr>
            </a:br>
            <a:r>
              <a:rPr lang="uk-UA" sz="2400" b="1" dirty="0">
                <a:latin typeface="+mj-lt"/>
              </a:rPr>
              <a:t>про цільове призначення земельної ділянки</a:t>
            </a: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196658" y="1030009"/>
            <a:ext cx="5518342" cy="21370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/>
              <a:t>Відомості вносяться у вигляді коду цільового призначення у форматі </a:t>
            </a:r>
            <a:r>
              <a:rPr lang="en-US" sz="3600" b="1" dirty="0">
                <a:solidFill>
                  <a:schemeClr val="bg1"/>
                </a:solidFill>
              </a:rPr>
              <a:t>XX</a:t>
            </a:r>
            <a:r>
              <a:rPr lang="uk-UA" sz="3600" b="1" dirty="0">
                <a:solidFill>
                  <a:schemeClr val="bg1"/>
                </a:solidFill>
              </a:rPr>
              <a:t>.</a:t>
            </a:r>
            <a:r>
              <a:rPr lang="en-US" sz="3600" b="1" dirty="0">
                <a:solidFill>
                  <a:schemeClr val="bg1"/>
                </a:solidFill>
              </a:rPr>
              <a:t>XX</a:t>
            </a:r>
            <a:r>
              <a:rPr lang="uk-UA" sz="3600" b="1" dirty="0">
                <a:solidFill>
                  <a:schemeClr val="bg1"/>
                </a:solidFill>
              </a:rPr>
              <a:t> </a:t>
            </a:r>
            <a:r>
              <a:rPr lang="uk-UA" sz="2400" b="1" dirty="0"/>
              <a:t>(5 символів включаючи крапку)</a:t>
            </a:r>
            <a:endParaRPr lang="uk-UA" sz="2400" b="1" dirty="0">
              <a:latin typeface="+mj-lt"/>
            </a:endParaRPr>
          </a:p>
        </p:txBody>
      </p:sp>
      <p:sp>
        <p:nvSpPr>
          <p:cNvPr id="24" name="Округлений прямокутник 23"/>
          <p:cNvSpPr/>
          <p:nvPr/>
        </p:nvSpPr>
        <p:spPr>
          <a:xfrm>
            <a:off x="230748" y="4410925"/>
            <a:ext cx="11732652" cy="213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2"/>
                </a:solidFill>
              </a:rPr>
              <a:t>Код цільового призначення відповідає Класифікатору видів цільового призначення земельних ділянок (додаток 59 до Порядку ведення державного земельного кадастру, затвердженого постановою КМУ від 17.10.2012 № 1051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uk-UA" sz="2400" dirty="0">
                <a:solidFill>
                  <a:schemeClr val="tx2"/>
                </a:solidFill>
              </a:rPr>
              <a:t>«Про затвердження Порядку ведення Державного земельного кадастру»)</a:t>
            </a:r>
          </a:p>
        </p:txBody>
      </p:sp>
      <p:sp>
        <p:nvSpPr>
          <p:cNvPr id="11" name="Стрілка вниз 10"/>
          <p:cNvSpPr/>
          <p:nvPr/>
        </p:nvSpPr>
        <p:spPr>
          <a:xfrm>
            <a:off x="2743200" y="3320390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ілка вниз 6"/>
          <p:cNvSpPr/>
          <p:nvPr/>
        </p:nvSpPr>
        <p:spPr>
          <a:xfrm rot="16200000">
            <a:off x="6082420" y="2235596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526" y="1122118"/>
            <a:ext cx="1064796" cy="106479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275576"/>
            <a:ext cx="981979" cy="981979"/>
          </a:xfrm>
          <a:prstGeom prst="rect">
            <a:avLst/>
          </a:prstGeom>
        </p:spPr>
      </p:pic>
      <p:sp>
        <p:nvSpPr>
          <p:cNvPr id="14" name="Округлений прямокутник 13"/>
          <p:cNvSpPr/>
          <p:nvPr/>
        </p:nvSpPr>
        <p:spPr>
          <a:xfrm>
            <a:off x="7315200" y="1081328"/>
            <a:ext cx="4648200" cy="20856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2"/>
                </a:solidFill>
              </a:rPr>
              <a:t>Внесення письмової назви цільового призначення разом </a:t>
            </a:r>
            <a:endParaRPr lang="en-US" sz="2400" dirty="0">
              <a:solidFill>
                <a:schemeClr val="tx2"/>
              </a:solidFill>
            </a:endParaRPr>
          </a:p>
          <a:p>
            <a:pPr algn="ctr"/>
            <a:r>
              <a:rPr lang="uk-UA" sz="2400" dirty="0">
                <a:solidFill>
                  <a:schemeClr val="tx2"/>
                </a:solidFill>
              </a:rPr>
              <a:t>з кодом</a:t>
            </a:r>
          </a:p>
        </p:txBody>
      </p:sp>
    </p:spTree>
    <p:extLst>
      <p:ext uri="{BB962C8B-B14F-4D97-AF65-F5344CB8AC3E}">
        <p14:creationId xmlns:p14="http://schemas.microsoft.com/office/powerpoint/2010/main" val="3653669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Autofit/>
          </a:bodyPr>
          <a:lstStyle/>
          <a:p>
            <a:pPr algn="ctr"/>
            <a:r>
              <a:rPr lang="uk-UA" sz="2400" b="1" dirty="0">
                <a:latin typeface="+mj-lt"/>
              </a:rPr>
              <a:t>Внесення до Державного земельного кадастру відомостей </a:t>
            </a:r>
            <a:br>
              <a:rPr lang="uk-UA" sz="2400" b="1" dirty="0">
                <a:latin typeface="+mj-lt"/>
              </a:rPr>
            </a:br>
            <a:r>
              <a:rPr lang="uk-UA" sz="2400" b="1" dirty="0">
                <a:latin typeface="+mj-lt"/>
              </a:rPr>
              <a:t>про цільове призначення земельної ділянки</a:t>
            </a: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196658" y="1030009"/>
            <a:ext cx="5518342" cy="15654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/>
              <a:t>Цільове призначення земельної ділянки визначено згідно </a:t>
            </a:r>
          </a:p>
          <a:p>
            <a:pPr lvl="0" algn="ctr"/>
            <a:r>
              <a:rPr lang="uk-UA" sz="2400" b="1" dirty="0"/>
              <a:t>із Класифікатором, </a:t>
            </a:r>
          </a:p>
          <a:p>
            <a:pPr lvl="0" algn="ctr"/>
            <a:r>
              <a:rPr lang="uk-UA" sz="2400" b="1" dirty="0"/>
              <a:t>проте не зазначено його код</a:t>
            </a:r>
            <a:endParaRPr lang="uk-UA" sz="2400" b="1" dirty="0">
              <a:latin typeface="+mj-lt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21" y="4008096"/>
            <a:ext cx="1936942" cy="1936942"/>
          </a:xfrm>
          <a:prstGeom prst="rect">
            <a:avLst/>
          </a:prstGeom>
        </p:spPr>
      </p:pic>
      <p:sp>
        <p:nvSpPr>
          <p:cNvPr id="24" name="Округлений прямокутник 23"/>
          <p:cNvSpPr/>
          <p:nvPr/>
        </p:nvSpPr>
        <p:spPr>
          <a:xfrm>
            <a:off x="2743200" y="3976012"/>
            <a:ext cx="9220200" cy="213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</a:t>
            </a:r>
          </a:p>
          <a:p>
            <a:pPr lvl="0" algn="ctr"/>
            <a:r>
              <a:rPr lang="uk-UA" sz="2400" dirty="0">
                <a:solidFill>
                  <a:schemeClr val="tx2"/>
                </a:solidFill>
              </a:rPr>
              <a:t>до Порядку ведення державного земельного кадастру, затвердженого постановою КМУ від 17.10.2012 № 1051</a:t>
            </a:r>
          </a:p>
        </p:txBody>
      </p:sp>
      <p:sp>
        <p:nvSpPr>
          <p:cNvPr id="11" name="Стрілка вниз 10"/>
          <p:cNvSpPr/>
          <p:nvPr/>
        </p:nvSpPr>
        <p:spPr>
          <a:xfrm>
            <a:off x="1897050" y="2761863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ілка вниз 6"/>
          <p:cNvSpPr/>
          <p:nvPr/>
        </p:nvSpPr>
        <p:spPr>
          <a:xfrm rot="16200000">
            <a:off x="5981700" y="1317457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7315200" y="1030009"/>
            <a:ext cx="4648200" cy="156549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>
                <a:solidFill>
                  <a:schemeClr val="tx2"/>
                </a:solidFill>
              </a:rPr>
              <a:t>До відомостей Державного земельного кадастру </a:t>
            </a:r>
            <a:r>
              <a:rPr lang="uk-UA" sz="2400" b="1" dirty="0" err="1">
                <a:solidFill>
                  <a:schemeClr val="tx2"/>
                </a:solidFill>
              </a:rPr>
              <a:t>внесено</a:t>
            </a:r>
            <a:r>
              <a:rPr lang="uk-UA" sz="2400" b="1" dirty="0">
                <a:solidFill>
                  <a:schemeClr val="tx2"/>
                </a:solidFill>
              </a:rPr>
              <a:t> назву цільового призначення</a:t>
            </a:r>
            <a:endParaRPr lang="uk-UA" sz="32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4869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Autofit/>
          </a:bodyPr>
          <a:lstStyle/>
          <a:p>
            <a:pPr algn="ctr"/>
            <a:r>
              <a:rPr lang="uk-UA" sz="2400" b="1" dirty="0">
                <a:latin typeface="+mj-lt"/>
              </a:rPr>
              <a:t>Внесення до Державного земельного кадастру відомостей </a:t>
            </a:r>
            <a:br>
              <a:rPr lang="uk-UA" sz="2400" b="1" dirty="0">
                <a:latin typeface="+mj-lt"/>
              </a:rPr>
            </a:br>
            <a:r>
              <a:rPr lang="uk-UA" sz="2400" b="1" dirty="0">
                <a:latin typeface="+mj-lt"/>
              </a:rPr>
              <a:t>про цільове призначення земельної ділянки </a:t>
            </a: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457200" y="964918"/>
            <a:ext cx="11353800" cy="10924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bg1"/>
                </a:solidFill>
                <a:ea typeface="Times New Roman" panose="02020603050405020304" pitchFamily="18" charset="0"/>
              </a:rPr>
              <a:t>коли цільове призначення земельної ділянки визначено згідно із документами, </a:t>
            </a:r>
          </a:p>
          <a:p>
            <a:pPr algn="ctr"/>
            <a:r>
              <a:rPr lang="uk-UA" sz="2400" dirty="0">
                <a:solidFill>
                  <a:schemeClr val="bg1"/>
                </a:solidFill>
                <a:ea typeface="Times New Roman" panose="02020603050405020304" pitchFamily="18" charset="0"/>
              </a:rPr>
              <a:t>які набрали чинності до прийняття постанови КМУ від 17.10.2012 №</a:t>
            </a: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 </a:t>
            </a:r>
            <a:r>
              <a:rPr lang="uk-UA" sz="2400" dirty="0">
                <a:solidFill>
                  <a:schemeClr val="bg1"/>
                </a:solidFill>
                <a:ea typeface="Times New Roman" panose="02020603050405020304" pitchFamily="18" charset="0"/>
              </a:rPr>
              <a:t>1051 </a:t>
            </a:r>
          </a:p>
          <a:p>
            <a:pPr algn="ctr"/>
            <a:r>
              <a:rPr lang="uk-UA" sz="2400" dirty="0">
                <a:solidFill>
                  <a:schemeClr val="bg1"/>
                </a:solidFill>
                <a:ea typeface="Times New Roman" panose="02020603050405020304" pitchFamily="18" charset="0"/>
              </a:rPr>
              <a:t>«Про затвердження Порядку ведення Державного земельного кадастру»:</a:t>
            </a:r>
            <a:endParaRPr lang="uk-UA" sz="2400" dirty="0">
              <a:solidFill>
                <a:schemeClr val="bg1"/>
              </a:solidFill>
            </a:endParaRPr>
          </a:p>
        </p:txBody>
      </p:sp>
      <p:sp>
        <p:nvSpPr>
          <p:cNvPr id="24" name="Округлений прямокутник 23"/>
          <p:cNvSpPr/>
          <p:nvPr/>
        </p:nvSpPr>
        <p:spPr>
          <a:xfrm>
            <a:off x="350920" y="3581400"/>
            <a:ext cx="5516480" cy="30284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100" dirty="0">
                <a:solidFill>
                  <a:schemeClr val="tx2"/>
                </a:solidFill>
              </a:rPr>
              <a:t>Цільове призначення земельної ділянки визначено згідно із Українським класифікатором цільового використання землі, затвердженим листом Державного комітету по земельних ресурсах </a:t>
            </a:r>
          </a:p>
          <a:p>
            <a:pPr lvl="0" algn="ctr"/>
            <a:r>
              <a:rPr lang="uk-UA" sz="2100" dirty="0">
                <a:solidFill>
                  <a:schemeClr val="tx2"/>
                </a:solidFill>
              </a:rPr>
              <a:t>від 24.04.1998 № 14-1-7/1205 (УКЦВЗ), </a:t>
            </a:r>
          </a:p>
          <a:p>
            <a:pPr lvl="0" algn="ctr"/>
            <a:r>
              <a:rPr lang="uk-UA" sz="2100" dirty="0">
                <a:solidFill>
                  <a:schemeClr val="tx2"/>
                </a:solidFill>
              </a:rPr>
              <a:t>а також у разі коли таке цільове призначення визначено до набрання чинності УКЦВЗ</a:t>
            </a:r>
          </a:p>
        </p:txBody>
      </p:sp>
      <p:sp>
        <p:nvSpPr>
          <p:cNvPr id="25" name="Округлений прямокутник 24"/>
          <p:cNvSpPr/>
          <p:nvPr/>
        </p:nvSpPr>
        <p:spPr>
          <a:xfrm>
            <a:off x="6172200" y="3581400"/>
            <a:ext cx="5486400" cy="30744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100" dirty="0">
                <a:solidFill>
                  <a:schemeClr val="tx2"/>
                </a:solidFill>
              </a:rPr>
              <a:t>Цільове призначення земельної ділянки визначено згідно із Класифікацією видів цільового призначення земель, затвердженою наказом Державного комітету України із земельних ресурсів від 23.07.2010 № 548 «Про затвердження Класифікації видів цільового призначення земель», але в поле цифрового коду цільового призначення внесена його назва</a:t>
            </a: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1432760" y="2743200"/>
            <a:ext cx="3276600" cy="8382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/>
              <a:t>Випадок 1</a:t>
            </a:r>
          </a:p>
        </p:txBody>
      </p:sp>
      <p:sp>
        <p:nvSpPr>
          <p:cNvPr id="14" name="Округлений прямокутник 13"/>
          <p:cNvSpPr/>
          <p:nvPr/>
        </p:nvSpPr>
        <p:spPr>
          <a:xfrm>
            <a:off x="7277100" y="2743200"/>
            <a:ext cx="3276600" cy="8382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/>
              <a:t>Випадок 2</a:t>
            </a:r>
          </a:p>
        </p:txBody>
      </p:sp>
      <p:sp>
        <p:nvSpPr>
          <p:cNvPr id="6" name="Потрійна стрілка вліво/вправо/вгору 5"/>
          <p:cNvSpPr/>
          <p:nvPr/>
        </p:nvSpPr>
        <p:spPr>
          <a:xfrm>
            <a:off x="4709360" y="2057400"/>
            <a:ext cx="2567740" cy="13716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781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8">
            <a:extLst>
              <a:ext uri="{FF2B5EF4-FFF2-40B4-BE49-F238E27FC236}">
                <a16:creationId xmlns:a16="http://schemas.microsoft.com/office/drawing/2014/main" id="{3D0001CC-3F2E-4C7B-A1D2-A07D258BB549}"/>
              </a:ext>
            </a:extLst>
          </p:cNvPr>
          <p:cNvSpPr txBox="1"/>
          <p:nvPr/>
        </p:nvSpPr>
        <p:spPr>
          <a:xfrm>
            <a:off x="1363424" y="4958466"/>
            <a:ext cx="6979444" cy="500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algn="just">
              <a:lnSpc>
                <a:spcPct val="90000"/>
              </a:lnSpc>
              <a:defRPr sz="21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endParaRPr dirty="0"/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>
                <a:latin typeface="+mj-lt"/>
              </a:rPr>
              <a:t>Випадок 1. Варіант 1</a:t>
            </a: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228600" y="1018992"/>
            <a:ext cx="11658600" cy="13631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200" b="1" dirty="0"/>
              <a:t>Коди цільового використання УКЦВЗ: 1.1, 1.4, 1.5, 1.7, 1.10, 1.10.1, 1.10.2, 1.10.4, 1.10.5, 1.11.2, 1.12.1, 1.12.3, 1.12.4, 1.12.5, 1.12.6, 1.12.8, 1.14.1, 1.14.3, 1.14.4, 1.14.5, 1.14.6, 1.14.7, 1.14.8, 1.20, 1.21.1, 2.1, 2.4, 2.5, 2.7, 3.1, 3.1.1, 3.1.2, 3.1.4, 3.1.5, 3.2.1, 3.2.3, 3.2.4, 3.2.5, 3.2.6, 3.2.7, 3.2.8, 3.4, 6.1</a:t>
            </a:r>
          </a:p>
        </p:txBody>
      </p:sp>
      <p:sp>
        <p:nvSpPr>
          <p:cNvPr id="2" name="Стрілка вниз 1"/>
          <p:cNvSpPr/>
          <p:nvPr/>
        </p:nvSpPr>
        <p:spPr>
          <a:xfrm>
            <a:off x="5524500" y="2603512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5466"/>
            <a:ext cx="2285999" cy="2285999"/>
          </a:xfrm>
          <a:prstGeom prst="rect">
            <a:avLst/>
          </a:prstGeom>
        </p:spPr>
      </p:pic>
      <p:sp>
        <p:nvSpPr>
          <p:cNvPr id="13" name="Округлений прямокутник 12"/>
          <p:cNvSpPr/>
          <p:nvPr/>
        </p:nvSpPr>
        <p:spPr>
          <a:xfrm>
            <a:off x="3120332" y="3881163"/>
            <a:ext cx="8462068" cy="22203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>
                <a:solidFill>
                  <a:schemeClr val="tx2"/>
                </a:solidFill>
              </a:rPr>
              <a:t>заява власника або користувача земельної ділянки, за згодою власника (розпорядника), за формою згідно з додатком 12 </a:t>
            </a:r>
          </a:p>
          <a:p>
            <a:pPr lvl="0" algn="ctr"/>
            <a:r>
              <a:rPr lang="uk-UA" sz="2400" dirty="0">
                <a:solidFill>
                  <a:schemeClr val="tx2"/>
                </a:solidFill>
              </a:rPr>
              <a:t>до Порядку ведення державного земельного кадастру, затвердженого КМУМ від 17.10.2012 № 1051</a:t>
            </a:r>
          </a:p>
        </p:txBody>
      </p:sp>
    </p:spTree>
    <p:extLst>
      <p:ext uri="{BB962C8B-B14F-4D97-AF65-F5344CB8AC3E}">
        <p14:creationId xmlns:p14="http://schemas.microsoft.com/office/powerpoint/2010/main" val="254720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>
                <a:latin typeface="+mj-lt"/>
              </a:rPr>
              <a:t>Випадок 1. Варіант 2</a:t>
            </a:r>
          </a:p>
        </p:txBody>
      </p:sp>
      <p:sp>
        <p:nvSpPr>
          <p:cNvPr id="13" name="Округлений прямокутник 12"/>
          <p:cNvSpPr/>
          <p:nvPr/>
        </p:nvSpPr>
        <p:spPr>
          <a:xfrm>
            <a:off x="350920" y="964918"/>
            <a:ext cx="11658600" cy="5246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Інші коди цільового використання УКЦВЗ</a:t>
            </a:r>
            <a:r>
              <a:rPr lang="uk-UA" sz="2800" b="1" dirty="0">
                <a:latin typeface="+mj-lt"/>
              </a:rPr>
              <a:t>: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073" y="2286000"/>
            <a:ext cx="1572976" cy="157297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797" y="2067183"/>
            <a:ext cx="1981203" cy="1981203"/>
          </a:xfrm>
          <a:prstGeom prst="rect">
            <a:avLst/>
          </a:prstGeom>
        </p:spPr>
      </p:pic>
      <p:sp>
        <p:nvSpPr>
          <p:cNvPr id="24" name="Округлений прямокутник 23"/>
          <p:cNvSpPr/>
          <p:nvPr/>
        </p:nvSpPr>
        <p:spPr>
          <a:xfrm>
            <a:off x="228600" y="4024988"/>
            <a:ext cx="3771900" cy="26806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 до Порядку ведення державного земельного кадастру, затвердженого постановою КМУ від 17.10.2012 № 1051</a:t>
            </a:r>
          </a:p>
        </p:txBody>
      </p:sp>
      <p:sp>
        <p:nvSpPr>
          <p:cNvPr id="25" name="Округлений прямокутник 24"/>
          <p:cNvSpPr/>
          <p:nvPr/>
        </p:nvSpPr>
        <p:spPr>
          <a:xfrm>
            <a:off x="4343400" y="4024988"/>
            <a:ext cx="3657600" cy="2726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dirty="0">
                <a:solidFill>
                  <a:schemeClr val="tx2"/>
                </a:solidFill>
              </a:rPr>
              <a:t>електронний документ </a:t>
            </a:r>
            <a:br>
              <a:rPr lang="uk-UA" sz="2000" dirty="0">
                <a:solidFill>
                  <a:schemeClr val="tx2"/>
                </a:solidFill>
              </a:rPr>
            </a:br>
            <a:r>
              <a:rPr lang="uk-UA" sz="2000" dirty="0">
                <a:solidFill>
                  <a:schemeClr val="tx2"/>
                </a:solidFill>
              </a:rPr>
              <a:t>з визначеним цільовим призначенням земельної ділянки відповідно до Класифікатора (формується сертифікованим інженером-землевпорядником)</a:t>
            </a:r>
          </a:p>
        </p:txBody>
      </p:sp>
      <p:sp>
        <p:nvSpPr>
          <p:cNvPr id="26" name="Округлений прямокутник 25"/>
          <p:cNvSpPr/>
          <p:nvPr/>
        </p:nvSpPr>
        <p:spPr>
          <a:xfrm>
            <a:off x="8343900" y="4024988"/>
            <a:ext cx="3657600" cy="26725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500" dirty="0">
                <a:solidFill>
                  <a:schemeClr val="tx2"/>
                </a:solidFill>
              </a:rPr>
              <a:t>лист структурного підрозділу </a:t>
            </a:r>
            <a:r>
              <a:rPr lang="uk-UA" sz="1500" dirty="0" err="1">
                <a:solidFill>
                  <a:schemeClr val="tx2"/>
                </a:solidFill>
              </a:rPr>
              <a:t>Держгеокадастру</a:t>
            </a:r>
            <a:r>
              <a:rPr lang="uk-UA" sz="1500" dirty="0">
                <a:solidFill>
                  <a:schemeClr val="tx2"/>
                </a:solidFill>
              </a:rPr>
              <a:t>, який здійснює повноваження на відповідній території, щодо можливості визначення цільового призначення земельної ділянки згідно з Класифікатором (</a:t>
            </a:r>
            <a:r>
              <a:rPr lang="uk-UA" sz="1500" i="1" dirty="0">
                <a:solidFill>
                  <a:schemeClr val="tx2"/>
                </a:solidFill>
              </a:rPr>
              <a:t>надається протягом 30 календарних днів на запит власника або користувача земельної ділянки з урахуванням матеріалів формування земельної ділянки</a:t>
            </a:r>
            <a:r>
              <a:rPr lang="uk-UA" sz="15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5" name="Ліва фігурна дужка 4"/>
          <p:cNvSpPr/>
          <p:nvPr/>
        </p:nvSpPr>
        <p:spPr>
          <a:xfrm rot="5400000">
            <a:off x="5814832" y="-3270069"/>
            <a:ext cx="790933" cy="1059180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2182444"/>
            <a:ext cx="1676532" cy="1676532"/>
          </a:xfrm>
          <a:prstGeom prst="rect">
            <a:avLst/>
          </a:prstGeom>
        </p:spPr>
      </p:pic>
      <p:sp>
        <p:nvSpPr>
          <p:cNvPr id="11" name="Плюс 10"/>
          <p:cNvSpPr/>
          <p:nvPr/>
        </p:nvSpPr>
        <p:spPr>
          <a:xfrm>
            <a:off x="3733797" y="2674193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люс 11"/>
          <p:cNvSpPr/>
          <p:nvPr/>
        </p:nvSpPr>
        <p:spPr>
          <a:xfrm>
            <a:off x="7916779" y="2674193"/>
            <a:ext cx="8382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7224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8">
            <a:extLst>
              <a:ext uri="{FF2B5EF4-FFF2-40B4-BE49-F238E27FC236}">
                <a16:creationId xmlns:a16="http://schemas.microsoft.com/office/drawing/2014/main" id="{3D0001CC-3F2E-4C7B-A1D2-A07D258BB549}"/>
              </a:ext>
            </a:extLst>
          </p:cNvPr>
          <p:cNvSpPr txBox="1"/>
          <p:nvPr/>
        </p:nvSpPr>
        <p:spPr>
          <a:xfrm>
            <a:off x="1363424" y="4958466"/>
            <a:ext cx="6979444" cy="500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algn="just">
              <a:lnSpc>
                <a:spcPct val="90000"/>
              </a:lnSpc>
              <a:defRPr sz="21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endParaRPr dirty="0"/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>
                <a:latin typeface="+mj-lt"/>
              </a:rPr>
              <a:t>Випадок 2. Варіант 1</a:t>
            </a: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228600" y="1143000"/>
            <a:ext cx="5715000" cy="13631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b="1" dirty="0"/>
              <a:t>До відомостей Державного земельного кадастру внесена </a:t>
            </a:r>
            <a:r>
              <a:rPr lang="uk-UA" sz="2000" b="1" u="sng" dirty="0"/>
              <a:t>лише назва цільового призначення земельної ділянки</a:t>
            </a:r>
            <a:r>
              <a:rPr lang="uk-UA" sz="2000" b="1" dirty="0"/>
              <a:t>, </a:t>
            </a:r>
          </a:p>
          <a:p>
            <a:pPr lvl="0" algn="ctr"/>
            <a:r>
              <a:rPr lang="uk-UA" sz="2000" b="1" dirty="0"/>
              <a:t>яка чітко відповідає Класифікатору</a:t>
            </a:r>
          </a:p>
        </p:txBody>
      </p:sp>
      <p:sp>
        <p:nvSpPr>
          <p:cNvPr id="2" name="Стрілка вниз 1"/>
          <p:cNvSpPr/>
          <p:nvPr/>
        </p:nvSpPr>
        <p:spPr>
          <a:xfrm>
            <a:off x="2586932" y="2665516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5466"/>
            <a:ext cx="2285999" cy="2285999"/>
          </a:xfrm>
          <a:prstGeom prst="rect">
            <a:avLst/>
          </a:prstGeom>
        </p:spPr>
      </p:pic>
      <p:sp>
        <p:nvSpPr>
          <p:cNvPr id="13" name="Округлений прямокутник 12"/>
          <p:cNvSpPr/>
          <p:nvPr/>
        </p:nvSpPr>
        <p:spPr>
          <a:xfrm>
            <a:off x="3120332" y="3881163"/>
            <a:ext cx="8462068" cy="22203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до Порядку ведення державного земельного кадастру, затвердженого постановою КМУ від 17.10.2012 </a:t>
            </a:r>
          </a:p>
          <a:p>
            <a:pPr lvl="0" algn="ctr"/>
            <a:r>
              <a:rPr lang="uk-UA" sz="2400" dirty="0">
                <a:solidFill>
                  <a:schemeClr val="tx2"/>
                </a:solidFill>
              </a:rPr>
              <a:t>№ 1051</a:t>
            </a:r>
          </a:p>
        </p:txBody>
      </p:sp>
      <p:sp>
        <p:nvSpPr>
          <p:cNvPr id="12" name="Стрілка вправо 11"/>
          <p:cNvSpPr/>
          <p:nvPr/>
        </p:nvSpPr>
        <p:spPr>
          <a:xfrm>
            <a:off x="6272012" y="1371598"/>
            <a:ext cx="2162576" cy="9059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/>
              <a:t>Наприклад</a:t>
            </a:r>
          </a:p>
        </p:txBody>
      </p:sp>
      <p:sp>
        <p:nvSpPr>
          <p:cNvPr id="15" name="Овал 14"/>
          <p:cNvSpPr/>
          <p:nvPr/>
        </p:nvSpPr>
        <p:spPr>
          <a:xfrm>
            <a:off x="8787063" y="1068647"/>
            <a:ext cx="2819400" cy="160566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2"/>
                </a:solidFill>
                <a:latin typeface="Bahnschrift SemiBold" panose="020B0502040204020203" pitchFamily="34" charset="0"/>
                <a:cs typeface="Times New Roman" panose="02020603050405020304" pitchFamily="18" charset="0"/>
              </a:rPr>
              <a:t>Для сінокосіння і випасання худоби</a:t>
            </a:r>
            <a:endParaRPr lang="uk-UA" dirty="0">
              <a:solidFill>
                <a:schemeClr val="tx2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478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8">
            <a:extLst>
              <a:ext uri="{FF2B5EF4-FFF2-40B4-BE49-F238E27FC236}">
                <a16:creationId xmlns:a16="http://schemas.microsoft.com/office/drawing/2014/main" id="{3D0001CC-3F2E-4C7B-A1D2-A07D258BB549}"/>
              </a:ext>
            </a:extLst>
          </p:cNvPr>
          <p:cNvSpPr txBox="1"/>
          <p:nvPr/>
        </p:nvSpPr>
        <p:spPr>
          <a:xfrm>
            <a:off x="1363424" y="4958466"/>
            <a:ext cx="6979444" cy="500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algn="just">
              <a:lnSpc>
                <a:spcPct val="90000"/>
              </a:lnSpc>
              <a:defRPr sz="2100"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endParaRPr dirty="0"/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>
                <a:latin typeface="+mj-lt"/>
              </a:rPr>
              <a:t>Випадок 2. Варіант 2</a:t>
            </a: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228600" y="1143000"/>
            <a:ext cx="5715000" cy="13631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000" b="1" dirty="0"/>
              <a:t>До відомостей Державного земельного кадастру </a:t>
            </a:r>
            <a:r>
              <a:rPr lang="uk-UA" sz="2000" b="1" u="sng" dirty="0"/>
              <a:t>одночасно </a:t>
            </a:r>
            <a:r>
              <a:rPr lang="uk-UA" sz="2000" b="1" u="sng" dirty="0" err="1"/>
              <a:t>внесено</a:t>
            </a:r>
            <a:r>
              <a:rPr lang="uk-UA" sz="2000" b="1" u="sng" dirty="0"/>
              <a:t> код і назву цільового призначення земельної ділянки</a:t>
            </a:r>
            <a:r>
              <a:rPr lang="uk-UA" sz="2000" b="1" dirty="0"/>
              <a:t>, </a:t>
            </a:r>
          </a:p>
          <a:p>
            <a:pPr lvl="0" algn="ctr"/>
            <a:r>
              <a:rPr lang="uk-UA" sz="2000" b="1" dirty="0"/>
              <a:t>які чітко відповідають Класифікатору</a:t>
            </a:r>
          </a:p>
        </p:txBody>
      </p:sp>
      <p:sp>
        <p:nvSpPr>
          <p:cNvPr id="2" name="Стрілка вниз 1"/>
          <p:cNvSpPr/>
          <p:nvPr/>
        </p:nvSpPr>
        <p:spPr>
          <a:xfrm>
            <a:off x="2586932" y="2665516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5466"/>
            <a:ext cx="2285999" cy="2285999"/>
          </a:xfrm>
          <a:prstGeom prst="rect">
            <a:avLst/>
          </a:prstGeom>
        </p:spPr>
      </p:pic>
      <p:sp>
        <p:nvSpPr>
          <p:cNvPr id="13" name="Округлений прямокутник 12"/>
          <p:cNvSpPr/>
          <p:nvPr/>
        </p:nvSpPr>
        <p:spPr>
          <a:xfrm>
            <a:off x="3120332" y="3881163"/>
            <a:ext cx="8462068" cy="22203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dirty="0">
                <a:solidFill>
                  <a:schemeClr val="tx2"/>
                </a:solidFill>
              </a:rPr>
              <a:t>заява власника (розпорядника, у визначених законом випадках – користувача) земельної ділянки за формою згідно з додатком 12 до Порядку ведення державного земельного кадастру,  затвердженого постановою КМУ від 17.10.2012 </a:t>
            </a:r>
          </a:p>
          <a:p>
            <a:pPr lvl="0" algn="ctr"/>
            <a:r>
              <a:rPr lang="uk-UA" sz="2400" dirty="0">
                <a:solidFill>
                  <a:schemeClr val="tx2"/>
                </a:solidFill>
              </a:rPr>
              <a:t>№ 1051</a:t>
            </a:r>
          </a:p>
        </p:txBody>
      </p:sp>
      <p:sp>
        <p:nvSpPr>
          <p:cNvPr id="12" name="Стрілка вправо 11"/>
          <p:cNvSpPr/>
          <p:nvPr/>
        </p:nvSpPr>
        <p:spPr>
          <a:xfrm>
            <a:off x="6272012" y="1371598"/>
            <a:ext cx="2162576" cy="9059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/>
              <a:t>Наприклад</a:t>
            </a:r>
          </a:p>
        </p:txBody>
      </p:sp>
      <p:sp>
        <p:nvSpPr>
          <p:cNvPr id="15" name="Овал 14"/>
          <p:cNvSpPr/>
          <p:nvPr/>
        </p:nvSpPr>
        <p:spPr>
          <a:xfrm>
            <a:off x="8763000" y="1064636"/>
            <a:ext cx="2819400" cy="160566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2"/>
                </a:solidFill>
                <a:latin typeface="+mj-lt"/>
              </a:rPr>
              <a:t>01.08 </a:t>
            </a:r>
            <a:r>
              <a:rPr lang="uk-UA" b="1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Д</a:t>
            </a:r>
            <a:r>
              <a:rPr lang="uk-UA" dirty="0">
                <a:solidFill>
                  <a:schemeClr val="tx2"/>
                </a:solidFill>
                <a:latin typeface="Bahnschrift SemiBold" panose="020B0502040204020203" pitchFamily="34" charset="0"/>
                <a:cs typeface="Times New Roman" panose="02020603050405020304" pitchFamily="18" charset="0"/>
              </a:rPr>
              <a:t>ля сінокосіння і випасання худоби</a:t>
            </a:r>
            <a:endParaRPr lang="uk-UA" dirty="0">
              <a:solidFill>
                <a:schemeClr val="tx2"/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727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3E8E2D8D-23E7-4CB2-B81F-F00E5AD2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781"/>
            <a:ext cx="8767297" cy="71980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>
                <a:latin typeface="+mj-lt"/>
              </a:rPr>
              <a:t>Випадок 2. Варіант 3</a:t>
            </a:r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228600" y="1075515"/>
            <a:ext cx="11658600" cy="5246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/>
              <a:t>До відомостей Державного земельного кадастру </a:t>
            </a:r>
            <a:r>
              <a:rPr lang="uk-UA" sz="2400" b="1" dirty="0" err="1"/>
              <a:t>внесено</a:t>
            </a:r>
            <a:r>
              <a:rPr lang="uk-UA" sz="2400" b="1" dirty="0"/>
              <a:t>:</a:t>
            </a:r>
          </a:p>
        </p:txBody>
      </p:sp>
      <p:sp>
        <p:nvSpPr>
          <p:cNvPr id="10" name="Стрілка вниз 9"/>
          <p:cNvSpPr/>
          <p:nvPr/>
        </p:nvSpPr>
        <p:spPr>
          <a:xfrm>
            <a:off x="5277852" y="1699531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/>
              <a:t>В</a:t>
            </a:r>
          </a:p>
        </p:txBody>
      </p:sp>
      <p:sp>
        <p:nvSpPr>
          <p:cNvPr id="14" name="Стрілка вниз 13"/>
          <p:cNvSpPr/>
          <p:nvPr/>
        </p:nvSpPr>
        <p:spPr>
          <a:xfrm>
            <a:off x="1592179" y="1699531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/>
              <a:t>А</a:t>
            </a:r>
          </a:p>
        </p:txBody>
      </p:sp>
      <p:sp>
        <p:nvSpPr>
          <p:cNvPr id="16" name="Стрілка вниз 15"/>
          <p:cNvSpPr/>
          <p:nvPr/>
        </p:nvSpPr>
        <p:spPr>
          <a:xfrm>
            <a:off x="9007642" y="1699531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/>
              <a:t>С</a:t>
            </a:r>
          </a:p>
        </p:txBody>
      </p:sp>
      <p:sp>
        <p:nvSpPr>
          <p:cNvPr id="17" name="Овал 16"/>
          <p:cNvSpPr/>
          <p:nvPr/>
        </p:nvSpPr>
        <p:spPr>
          <a:xfrm>
            <a:off x="687806" y="2857417"/>
            <a:ext cx="2819400" cy="16056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2"/>
                </a:solidFill>
              </a:rPr>
              <a:t>код і назва цільового призначення земельної ділянки</a:t>
            </a:r>
            <a:endParaRPr lang="uk-UA" dirty="0">
              <a:solidFill>
                <a:schemeClr val="tx2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377489" y="2856487"/>
            <a:ext cx="2819400" cy="16056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2"/>
                </a:solidFill>
              </a:rPr>
              <a:t>лише код цільового призначення земельної ділянки</a:t>
            </a:r>
            <a:endParaRPr lang="uk-UA" dirty="0">
              <a:solidFill>
                <a:schemeClr val="tx2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8131342" y="2856487"/>
            <a:ext cx="2819400" cy="16056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2"/>
                </a:solidFill>
              </a:rPr>
              <a:t>лише назва цільового призначення земельної ділянки</a:t>
            </a:r>
            <a:endParaRPr lang="uk-UA" dirty="0">
              <a:solidFill>
                <a:schemeClr val="tx2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1" name="Округлений прямокутник 20"/>
          <p:cNvSpPr/>
          <p:nvPr/>
        </p:nvSpPr>
        <p:spPr>
          <a:xfrm>
            <a:off x="232611" y="4667983"/>
            <a:ext cx="11658600" cy="6660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/>
              <a:t>які не відповідають Класифікатору </a:t>
            </a:r>
          </a:p>
        </p:txBody>
      </p:sp>
      <p:sp>
        <p:nvSpPr>
          <p:cNvPr id="22" name="Стрілка вниз 21"/>
          <p:cNvSpPr/>
          <p:nvPr/>
        </p:nvSpPr>
        <p:spPr>
          <a:xfrm>
            <a:off x="4341394" y="5518847"/>
            <a:ext cx="2939717" cy="990600"/>
          </a:xfrm>
          <a:prstGeom prst="downArrow">
            <a:avLst>
              <a:gd name="adj1" fmla="val 50000"/>
              <a:gd name="adj2" fmla="val 483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/>
              <a:t>Можливі дії 1, 2, 3</a:t>
            </a:r>
          </a:p>
        </p:txBody>
      </p:sp>
    </p:spTree>
    <p:extLst>
      <p:ext uri="{BB962C8B-B14F-4D97-AF65-F5344CB8AC3E}">
        <p14:creationId xmlns:p14="http://schemas.microsoft.com/office/powerpoint/2010/main" val="676321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1535</TotalTime>
  <Words>1141</Words>
  <Application>Microsoft Office PowerPoint</Application>
  <PresentationFormat>Широкоэкранный</PresentationFormat>
  <Paragraphs>127</Paragraphs>
  <Slides>15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Bahnschrift SemiBold</vt:lpstr>
      <vt:lpstr>Calibri</vt:lpstr>
      <vt:lpstr>Calibri Light</vt:lpstr>
      <vt:lpstr>Lato Regular</vt:lpstr>
      <vt:lpstr>Times New Roman</vt:lpstr>
      <vt:lpstr>Office Theme</vt:lpstr>
      <vt:lpstr>Держгеокадастр роз’яснює</vt:lpstr>
      <vt:lpstr>Внесення до Державного земельного кадастру відомостей  про цільове призначення земельної ділянки</vt:lpstr>
      <vt:lpstr>Внесення до Державного земельного кадастру відомостей  про цільове призначення земельної ділянки</vt:lpstr>
      <vt:lpstr>Внесення до Державного земельного кадастру відомостей  про цільове призначення земельної ділянки </vt:lpstr>
      <vt:lpstr>Випадок 1. Варіант 1</vt:lpstr>
      <vt:lpstr>Випадок 1. Варіант 2</vt:lpstr>
      <vt:lpstr>Випадок 2. Варіант 1</vt:lpstr>
      <vt:lpstr>Випадок 2. Варіант 2</vt:lpstr>
      <vt:lpstr>Випадок 2. Варіант 3</vt:lpstr>
      <vt:lpstr>Випадок 2. Варіант 3</vt:lpstr>
      <vt:lpstr>Випадок 2. Варіант 3</vt:lpstr>
      <vt:lpstr>Випадок 2. Варіант 3</vt:lpstr>
      <vt:lpstr>Випадок 3. Відомості про цільове призначення земельної ділянки внесено до Державного земельного кадастру з помилкою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Георгий Адырхаев</dc:creator>
  <cp:lastModifiedBy>Пользователь</cp:lastModifiedBy>
  <cp:revision>229</cp:revision>
  <dcterms:created xsi:type="dcterms:W3CDTF">2021-09-15T06:06:39Z</dcterms:created>
  <dcterms:modified xsi:type="dcterms:W3CDTF">2024-05-29T12:23:44Z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2021-09-15T00:00:00Z</vt:filetime>
  </property>
</Properties>
</file>